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2" r:id="rId4"/>
    <p:sldId id="264" r:id="rId5"/>
    <p:sldId id="263" r:id="rId6"/>
    <p:sldId id="265" r:id="rId7"/>
    <p:sldId id="266" r:id="rId8"/>
    <p:sldId id="267" r:id="rId9"/>
    <p:sldId id="270" r:id="rId10"/>
    <p:sldId id="271" r:id="rId11"/>
    <p:sldId id="272" r:id="rId12"/>
    <p:sldId id="268" r:id="rId13"/>
    <p:sldId id="269" r:id="rId14"/>
    <p:sldId id="273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University of hte Cumberland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245" y="4447985"/>
            <a:ext cx="2722902" cy="45126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0" y="314325"/>
            <a:ext cx="4032250" cy="4835525"/>
            <a:chOff x="0" y="198"/>
            <a:chExt cx="2540" cy="3046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98"/>
              <a:ext cx="2540" cy="3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973" y="717"/>
              <a:ext cx="39" cy="119"/>
            </a:xfrm>
            <a:custGeom>
              <a:avLst/>
              <a:gdLst>
                <a:gd name="T0" fmla="*/ 0 w 79"/>
                <a:gd name="T1" fmla="*/ 39 h 245"/>
                <a:gd name="T2" fmla="*/ 0 w 79"/>
                <a:gd name="T3" fmla="*/ 39 h 245"/>
                <a:gd name="T4" fmla="*/ 0 w 79"/>
                <a:gd name="T5" fmla="*/ 245 h 245"/>
                <a:gd name="T6" fmla="*/ 20 w 79"/>
                <a:gd name="T7" fmla="*/ 240 h 245"/>
                <a:gd name="T8" fmla="*/ 59 w 79"/>
                <a:gd name="T9" fmla="*/ 240 h 245"/>
                <a:gd name="T10" fmla="*/ 79 w 79"/>
                <a:gd name="T11" fmla="*/ 245 h 245"/>
                <a:gd name="T12" fmla="*/ 79 w 79"/>
                <a:gd name="T13" fmla="*/ 39 h 245"/>
                <a:gd name="T14" fmla="*/ 39 w 79"/>
                <a:gd name="T15" fmla="*/ 0 h 245"/>
                <a:gd name="T16" fmla="*/ 0 w 79"/>
                <a:gd name="T17" fmla="*/ 3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45">
                  <a:moveTo>
                    <a:pt x="0" y="39"/>
                  </a:moveTo>
                  <a:lnTo>
                    <a:pt x="0" y="39"/>
                  </a:lnTo>
                  <a:lnTo>
                    <a:pt x="0" y="245"/>
                  </a:lnTo>
                  <a:lnTo>
                    <a:pt x="20" y="240"/>
                  </a:lnTo>
                  <a:cubicBezTo>
                    <a:pt x="33" y="236"/>
                    <a:pt x="46" y="236"/>
                    <a:pt x="59" y="240"/>
                  </a:cubicBezTo>
                  <a:lnTo>
                    <a:pt x="79" y="245"/>
                  </a:lnTo>
                  <a:lnTo>
                    <a:pt x="79" y="39"/>
                  </a:lnTo>
                  <a:cubicBezTo>
                    <a:pt x="79" y="17"/>
                    <a:pt x="61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2040" y="724"/>
              <a:ext cx="39" cy="128"/>
            </a:xfrm>
            <a:custGeom>
              <a:avLst/>
              <a:gdLst>
                <a:gd name="T0" fmla="*/ 0 w 79"/>
                <a:gd name="T1" fmla="*/ 40 h 265"/>
                <a:gd name="T2" fmla="*/ 0 w 79"/>
                <a:gd name="T3" fmla="*/ 40 h 265"/>
                <a:gd name="T4" fmla="*/ 0 w 79"/>
                <a:gd name="T5" fmla="*/ 245 h 265"/>
                <a:gd name="T6" fmla="*/ 79 w 79"/>
                <a:gd name="T7" fmla="*/ 265 h 265"/>
                <a:gd name="T8" fmla="*/ 79 w 79"/>
                <a:gd name="T9" fmla="*/ 40 h 265"/>
                <a:gd name="T10" fmla="*/ 39 w 79"/>
                <a:gd name="T11" fmla="*/ 0 h 265"/>
                <a:gd name="T12" fmla="*/ 0 w 79"/>
                <a:gd name="T13" fmla="*/ 4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65">
                  <a:moveTo>
                    <a:pt x="0" y="40"/>
                  </a:moveTo>
                  <a:lnTo>
                    <a:pt x="0" y="40"/>
                  </a:lnTo>
                  <a:lnTo>
                    <a:pt x="0" y="245"/>
                  </a:lnTo>
                  <a:lnTo>
                    <a:pt x="79" y="265"/>
                  </a:lnTo>
                  <a:lnTo>
                    <a:pt x="79" y="40"/>
                  </a:lnTo>
                  <a:cubicBezTo>
                    <a:pt x="79" y="18"/>
                    <a:pt x="61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906" y="724"/>
              <a:ext cx="39" cy="128"/>
            </a:xfrm>
            <a:custGeom>
              <a:avLst/>
              <a:gdLst>
                <a:gd name="T0" fmla="*/ 0 w 79"/>
                <a:gd name="T1" fmla="*/ 40 h 265"/>
                <a:gd name="T2" fmla="*/ 0 w 79"/>
                <a:gd name="T3" fmla="*/ 40 h 265"/>
                <a:gd name="T4" fmla="*/ 0 w 79"/>
                <a:gd name="T5" fmla="*/ 265 h 265"/>
                <a:gd name="T6" fmla="*/ 79 w 79"/>
                <a:gd name="T7" fmla="*/ 245 h 265"/>
                <a:gd name="T8" fmla="*/ 79 w 79"/>
                <a:gd name="T9" fmla="*/ 40 h 265"/>
                <a:gd name="T10" fmla="*/ 39 w 79"/>
                <a:gd name="T11" fmla="*/ 0 h 265"/>
                <a:gd name="T12" fmla="*/ 0 w 79"/>
                <a:gd name="T13" fmla="*/ 4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65">
                  <a:moveTo>
                    <a:pt x="0" y="40"/>
                  </a:moveTo>
                  <a:lnTo>
                    <a:pt x="0" y="40"/>
                  </a:lnTo>
                  <a:lnTo>
                    <a:pt x="0" y="265"/>
                  </a:lnTo>
                  <a:lnTo>
                    <a:pt x="79" y="245"/>
                  </a:lnTo>
                  <a:lnTo>
                    <a:pt x="79" y="40"/>
                  </a:lnTo>
                  <a:cubicBezTo>
                    <a:pt x="79" y="18"/>
                    <a:pt x="61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947" y="1285"/>
              <a:ext cx="90" cy="280"/>
            </a:xfrm>
            <a:custGeom>
              <a:avLst/>
              <a:gdLst>
                <a:gd name="T0" fmla="*/ 0 w 186"/>
                <a:gd name="T1" fmla="*/ 93 h 577"/>
                <a:gd name="T2" fmla="*/ 0 w 186"/>
                <a:gd name="T3" fmla="*/ 93 h 577"/>
                <a:gd name="T4" fmla="*/ 0 w 186"/>
                <a:gd name="T5" fmla="*/ 577 h 577"/>
                <a:gd name="T6" fmla="*/ 46 w 186"/>
                <a:gd name="T7" fmla="*/ 565 h 577"/>
                <a:gd name="T8" fmla="*/ 139 w 186"/>
                <a:gd name="T9" fmla="*/ 565 h 577"/>
                <a:gd name="T10" fmla="*/ 186 w 186"/>
                <a:gd name="T11" fmla="*/ 577 h 577"/>
                <a:gd name="T12" fmla="*/ 186 w 186"/>
                <a:gd name="T13" fmla="*/ 93 h 577"/>
                <a:gd name="T14" fmla="*/ 93 w 186"/>
                <a:gd name="T15" fmla="*/ 0 h 577"/>
                <a:gd name="T16" fmla="*/ 0 w 186"/>
                <a:gd name="T17" fmla="*/ 93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577">
                  <a:moveTo>
                    <a:pt x="0" y="93"/>
                  </a:moveTo>
                  <a:lnTo>
                    <a:pt x="0" y="93"/>
                  </a:lnTo>
                  <a:lnTo>
                    <a:pt x="0" y="577"/>
                  </a:lnTo>
                  <a:lnTo>
                    <a:pt x="46" y="565"/>
                  </a:lnTo>
                  <a:cubicBezTo>
                    <a:pt x="77" y="558"/>
                    <a:pt x="109" y="558"/>
                    <a:pt x="139" y="565"/>
                  </a:cubicBezTo>
                  <a:lnTo>
                    <a:pt x="186" y="577"/>
                  </a:lnTo>
                  <a:lnTo>
                    <a:pt x="186" y="93"/>
                  </a:lnTo>
                  <a:cubicBezTo>
                    <a:pt x="186" y="42"/>
                    <a:pt x="144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2101" y="1302"/>
              <a:ext cx="90" cy="302"/>
            </a:xfrm>
            <a:custGeom>
              <a:avLst/>
              <a:gdLst>
                <a:gd name="T0" fmla="*/ 0 w 186"/>
                <a:gd name="T1" fmla="*/ 93 h 623"/>
                <a:gd name="T2" fmla="*/ 0 w 186"/>
                <a:gd name="T3" fmla="*/ 93 h 623"/>
                <a:gd name="T4" fmla="*/ 0 w 186"/>
                <a:gd name="T5" fmla="*/ 576 h 623"/>
                <a:gd name="T6" fmla="*/ 186 w 186"/>
                <a:gd name="T7" fmla="*/ 623 h 623"/>
                <a:gd name="T8" fmla="*/ 186 w 186"/>
                <a:gd name="T9" fmla="*/ 93 h 623"/>
                <a:gd name="T10" fmla="*/ 93 w 186"/>
                <a:gd name="T11" fmla="*/ 0 h 623"/>
                <a:gd name="T12" fmla="*/ 0 w 186"/>
                <a:gd name="T13" fmla="*/ 9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623">
                  <a:moveTo>
                    <a:pt x="0" y="93"/>
                  </a:moveTo>
                  <a:lnTo>
                    <a:pt x="0" y="93"/>
                  </a:lnTo>
                  <a:lnTo>
                    <a:pt x="0" y="576"/>
                  </a:lnTo>
                  <a:lnTo>
                    <a:pt x="186" y="623"/>
                  </a:lnTo>
                  <a:lnTo>
                    <a:pt x="186" y="93"/>
                  </a:ln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792" y="1302"/>
              <a:ext cx="90" cy="302"/>
            </a:xfrm>
            <a:custGeom>
              <a:avLst/>
              <a:gdLst>
                <a:gd name="T0" fmla="*/ 0 w 186"/>
                <a:gd name="T1" fmla="*/ 93 h 623"/>
                <a:gd name="T2" fmla="*/ 0 w 186"/>
                <a:gd name="T3" fmla="*/ 93 h 623"/>
                <a:gd name="T4" fmla="*/ 0 w 186"/>
                <a:gd name="T5" fmla="*/ 623 h 623"/>
                <a:gd name="T6" fmla="*/ 186 w 186"/>
                <a:gd name="T7" fmla="*/ 576 h 623"/>
                <a:gd name="T8" fmla="*/ 186 w 186"/>
                <a:gd name="T9" fmla="*/ 93 h 623"/>
                <a:gd name="T10" fmla="*/ 93 w 186"/>
                <a:gd name="T11" fmla="*/ 0 h 623"/>
                <a:gd name="T12" fmla="*/ 0 w 186"/>
                <a:gd name="T13" fmla="*/ 9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623">
                  <a:moveTo>
                    <a:pt x="0" y="93"/>
                  </a:moveTo>
                  <a:lnTo>
                    <a:pt x="0" y="93"/>
                  </a:lnTo>
                  <a:lnTo>
                    <a:pt x="0" y="623"/>
                  </a:lnTo>
                  <a:lnTo>
                    <a:pt x="186" y="576"/>
                  </a:lnTo>
                  <a:lnTo>
                    <a:pt x="186" y="93"/>
                  </a:ln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777" y="888"/>
              <a:ext cx="429" cy="247"/>
            </a:xfrm>
            <a:custGeom>
              <a:avLst/>
              <a:gdLst>
                <a:gd name="T0" fmla="*/ 673 w 884"/>
                <a:gd name="T1" fmla="*/ 402 h 511"/>
                <a:gd name="T2" fmla="*/ 673 w 884"/>
                <a:gd name="T3" fmla="*/ 402 h 511"/>
                <a:gd name="T4" fmla="*/ 884 w 884"/>
                <a:gd name="T5" fmla="*/ 511 h 511"/>
                <a:gd name="T6" fmla="*/ 442 w 884"/>
                <a:gd name="T7" fmla="*/ 0 h 511"/>
                <a:gd name="T8" fmla="*/ 0 w 884"/>
                <a:gd name="T9" fmla="*/ 511 h 511"/>
                <a:gd name="T10" fmla="*/ 210 w 884"/>
                <a:gd name="T11" fmla="*/ 402 h 511"/>
                <a:gd name="T12" fmla="*/ 673 w 884"/>
                <a:gd name="T13" fmla="*/ 40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511">
                  <a:moveTo>
                    <a:pt x="673" y="402"/>
                  </a:moveTo>
                  <a:lnTo>
                    <a:pt x="673" y="402"/>
                  </a:lnTo>
                  <a:lnTo>
                    <a:pt x="884" y="511"/>
                  </a:lnTo>
                  <a:cubicBezTo>
                    <a:pt x="873" y="265"/>
                    <a:pt x="764" y="0"/>
                    <a:pt x="442" y="0"/>
                  </a:cubicBezTo>
                  <a:cubicBezTo>
                    <a:pt x="128" y="0"/>
                    <a:pt x="12" y="264"/>
                    <a:pt x="0" y="511"/>
                  </a:cubicBezTo>
                  <a:lnTo>
                    <a:pt x="210" y="402"/>
                  </a:lnTo>
                  <a:lnTo>
                    <a:pt x="673" y="402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1905" y="198"/>
              <a:ext cx="173" cy="435"/>
            </a:xfrm>
            <a:custGeom>
              <a:avLst/>
              <a:gdLst>
                <a:gd name="T0" fmla="*/ 179 w 357"/>
                <a:gd name="T1" fmla="*/ 512 h 898"/>
                <a:gd name="T2" fmla="*/ 179 w 357"/>
                <a:gd name="T3" fmla="*/ 512 h 898"/>
                <a:gd name="T4" fmla="*/ 179 w 357"/>
                <a:gd name="T5" fmla="*/ 512 h 898"/>
                <a:gd name="T6" fmla="*/ 179 w 357"/>
                <a:gd name="T7" fmla="*/ 512 h 898"/>
                <a:gd name="T8" fmla="*/ 179 w 357"/>
                <a:gd name="T9" fmla="*/ 512 h 898"/>
                <a:gd name="T10" fmla="*/ 179 w 357"/>
                <a:gd name="T11" fmla="*/ 512 h 898"/>
                <a:gd name="T12" fmla="*/ 272 w 357"/>
                <a:gd name="T13" fmla="*/ 850 h 898"/>
                <a:gd name="T14" fmla="*/ 272 w 357"/>
                <a:gd name="T15" fmla="*/ 850 h 898"/>
                <a:gd name="T16" fmla="*/ 357 w 357"/>
                <a:gd name="T17" fmla="*/ 898 h 898"/>
                <a:gd name="T18" fmla="*/ 223 w 357"/>
                <a:gd name="T19" fmla="*/ 518 h 898"/>
                <a:gd name="T20" fmla="*/ 226 w 357"/>
                <a:gd name="T21" fmla="*/ 519 h 898"/>
                <a:gd name="T22" fmla="*/ 179 w 357"/>
                <a:gd name="T23" fmla="*/ 0 h 898"/>
                <a:gd name="T24" fmla="*/ 131 w 357"/>
                <a:gd name="T25" fmla="*/ 519 h 898"/>
                <a:gd name="T26" fmla="*/ 134 w 357"/>
                <a:gd name="T27" fmla="*/ 518 h 898"/>
                <a:gd name="T28" fmla="*/ 0 w 357"/>
                <a:gd name="T29" fmla="*/ 898 h 898"/>
                <a:gd name="T30" fmla="*/ 85 w 357"/>
                <a:gd name="T31" fmla="*/ 850 h 898"/>
                <a:gd name="T32" fmla="*/ 272 w 357"/>
                <a:gd name="T33" fmla="*/ 85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7" h="898">
                  <a:moveTo>
                    <a:pt x="179" y="512"/>
                  </a:moveTo>
                  <a:lnTo>
                    <a:pt x="179" y="512"/>
                  </a:lnTo>
                  <a:lnTo>
                    <a:pt x="179" y="512"/>
                  </a:lnTo>
                  <a:lnTo>
                    <a:pt x="179" y="512"/>
                  </a:lnTo>
                  <a:lnTo>
                    <a:pt x="179" y="512"/>
                  </a:lnTo>
                  <a:lnTo>
                    <a:pt x="179" y="512"/>
                  </a:lnTo>
                  <a:close/>
                  <a:moveTo>
                    <a:pt x="272" y="850"/>
                  </a:moveTo>
                  <a:lnTo>
                    <a:pt x="272" y="850"/>
                  </a:lnTo>
                  <a:lnTo>
                    <a:pt x="357" y="898"/>
                  </a:lnTo>
                  <a:cubicBezTo>
                    <a:pt x="353" y="721"/>
                    <a:pt x="341" y="552"/>
                    <a:pt x="223" y="518"/>
                  </a:cubicBezTo>
                  <a:lnTo>
                    <a:pt x="226" y="519"/>
                  </a:lnTo>
                  <a:lnTo>
                    <a:pt x="179" y="0"/>
                  </a:lnTo>
                  <a:lnTo>
                    <a:pt x="131" y="519"/>
                  </a:lnTo>
                  <a:lnTo>
                    <a:pt x="134" y="518"/>
                  </a:lnTo>
                  <a:cubicBezTo>
                    <a:pt x="17" y="552"/>
                    <a:pt x="5" y="721"/>
                    <a:pt x="0" y="898"/>
                  </a:cubicBezTo>
                  <a:lnTo>
                    <a:pt x="85" y="850"/>
                  </a:lnTo>
                  <a:lnTo>
                    <a:pt x="272" y="85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1889" y="647"/>
              <a:ext cx="206" cy="56"/>
            </a:xfrm>
            <a:custGeom>
              <a:avLst/>
              <a:gdLst>
                <a:gd name="T0" fmla="*/ 29 w 424"/>
                <a:gd name="T1" fmla="*/ 80 h 115"/>
                <a:gd name="T2" fmla="*/ 29 w 424"/>
                <a:gd name="T3" fmla="*/ 80 h 115"/>
                <a:gd name="T4" fmla="*/ 29 w 424"/>
                <a:gd name="T5" fmla="*/ 80 h 115"/>
                <a:gd name="T6" fmla="*/ 29 w 424"/>
                <a:gd name="T7" fmla="*/ 80 h 115"/>
                <a:gd name="T8" fmla="*/ 29 w 424"/>
                <a:gd name="T9" fmla="*/ 80 h 115"/>
                <a:gd name="T10" fmla="*/ 29 w 424"/>
                <a:gd name="T11" fmla="*/ 80 h 115"/>
                <a:gd name="T12" fmla="*/ 394 w 424"/>
                <a:gd name="T13" fmla="*/ 108 h 115"/>
                <a:gd name="T14" fmla="*/ 394 w 424"/>
                <a:gd name="T15" fmla="*/ 108 h 115"/>
                <a:gd name="T16" fmla="*/ 394 w 424"/>
                <a:gd name="T17" fmla="*/ 108 h 115"/>
                <a:gd name="T18" fmla="*/ 394 w 424"/>
                <a:gd name="T19" fmla="*/ 108 h 115"/>
                <a:gd name="T20" fmla="*/ 394 w 424"/>
                <a:gd name="T21" fmla="*/ 108 h 115"/>
                <a:gd name="T22" fmla="*/ 394 w 424"/>
                <a:gd name="T23" fmla="*/ 108 h 115"/>
                <a:gd name="T24" fmla="*/ 395 w 424"/>
                <a:gd name="T25" fmla="*/ 80 h 115"/>
                <a:gd name="T26" fmla="*/ 395 w 424"/>
                <a:gd name="T27" fmla="*/ 80 h 115"/>
                <a:gd name="T28" fmla="*/ 395 w 424"/>
                <a:gd name="T29" fmla="*/ 80 h 115"/>
                <a:gd name="T30" fmla="*/ 395 w 424"/>
                <a:gd name="T31" fmla="*/ 80 h 115"/>
                <a:gd name="T32" fmla="*/ 395 w 424"/>
                <a:gd name="T33" fmla="*/ 80 h 115"/>
                <a:gd name="T34" fmla="*/ 395 w 424"/>
                <a:gd name="T35" fmla="*/ 80 h 115"/>
                <a:gd name="T36" fmla="*/ 26 w 424"/>
                <a:gd name="T37" fmla="*/ 115 h 115"/>
                <a:gd name="T38" fmla="*/ 26 w 424"/>
                <a:gd name="T39" fmla="*/ 115 h 115"/>
                <a:gd name="T40" fmla="*/ 125 w 424"/>
                <a:gd name="T41" fmla="*/ 69 h 115"/>
                <a:gd name="T42" fmla="*/ 299 w 424"/>
                <a:gd name="T43" fmla="*/ 69 h 115"/>
                <a:gd name="T44" fmla="*/ 398 w 424"/>
                <a:gd name="T45" fmla="*/ 115 h 115"/>
                <a:gd name="T46" fmla="*/ 424 w 424"/>
                <a:gd name="T47" fmla="*/ 58 h 115"/>
                <a:gd name="T48" fmla="*/ 312 w 424"/>
                <a:gd name="T49" fmla="*/ 0 h 115"/>
                <a:gd name="T50" fmla="*/ 111 w 424"/>
                <a:gd name="T51" fmla="*/ 0 h 115"/>
                <a:gd name="T52" fmla="*/ 0 w 424"/>
                <a:gd name="T53" fmla="*/ 58 h 115"/>
                <a:gd name="T54" fmla="*/ 26 w 424"/>
                <a:gd name="T5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4" h="115">
                  <a:moveTo>
                    <a:pt x="29" y="80"/>
                  </a:move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close/>
                  <a:moveTo>
                    <a:pt x="394" y="108"/>
                  </a:moveTo>
                  <a:lnTo>
                    <a:pt x="394" y="108"/>
                  </a:lnTo>
                  <a:lnTo>
                    <a:pt x="394" y="108"/>
                  </a:lnTo>
                  <a:lnTo>
                    <a:pt x="394" y="108"/>
                  </a:lnTo>
                  <a:lnTo>
                    <a:pt x="394" y="108"/>
                  </a:lnTo>
                  <a:lnTo>
                    <a:pt x="394" y="108"/>
                  </a:lnTo>
                  <a:close/>
                  <a:moveTo>
                    <a:pt x="395" y="80"/>
                  </a:moveTo>
                  <a:lnTo>
                    <a:pt x="395" y="80"/>
                  </a:lnTo>
                  <a:lnTo>
                    <a:pt x="395" y="80"/>
                  </a:lnTo>
                  <a:lnTo>
                    <a:pt x="395" y="80"/>
                  </a:lnTo>
                  <a:lnTo>
                    <a:pt x="395" y="80"/>
                  </a:lnTo>
                  <a:lnTo>
                    <a:pt x="395" y="80"/>
                  </a:lnTo>
                  <a:close/>
                  <a:moveTo>
                    <a:pt x="26" y="115"/>
                  </a:moveTo>
                  <a:lnTo>
                    <a:pt x="26" y="115"/>
                  </a:lnTo>
                  <a:lnTo>
                    <a:pt x="125" y="69"/>
                  </a:lnTo>
                  <a:lnTo>
                    <a:pt x="299" y="69"/>
                  </a:lnTo>
                  <a:lnTo>
                    <a:pt x="398" y="115"/>
                  </a:lnTo>
                  <a:cubicBezTo>
                    <a:pt x="398" y="97"/>
                    <a:pt x="403" y="58"/>
                    <a:pt x="424" y="58"/>
                  </a:cubicBezTo>
                  <a:lnTo>
                    <a:pt x="312" y="0"/>
                  </a:lnTo>
                  <a:lnTo>
                    <a:pt x="111" y="0"/>
                  </a:lnTo>
                  <a:lnTo>
                    <a:pt x="0" y="58"/>
                  </a:lnTo>
                  <a:cubicBezTo>
                    <a:pt x="20" y="58"/>
                    <a:pt x="26" y="98"/>
                    <a:pt x="26" y="11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767" y="1160"/>
              <a:ext cx="450" cy="94"/>
            </a:xfrm>
            <a:custGeom>
              <a:avLst/>
              <a:gdLst>
                <a:gd name="T0" fmla="*/ 48 w 928"/>
                <a:gd name="T1" fmla="*/ 171 h 194"/>
                <a:gd name="T2" fmla="*/ 48 w 928"/>
                <a:gd name="T3" fmla="*/ 171 h 194"/>
                <a:gd name="T4" fmla="*/ 51 w 928"/>
                <a:gd name="T5" fmla="*/ 194 h 194"/>
                <a:gd name="T6" fmla="*/ 267 w 928"/>
                <a:gd name="T7" fmla="*/ 94 h 194"/>
                <a:gd name="T8" fmla="*/ 661 w 928"/>
                <a:gd name="T9" fmla="*/ 94 h 194"/>
                <a:gd name="T10" fmla="*/ 877 w 928"/>
                <a:gd name="T11" fmla="*/ 194 h 194"/>
                <a:gd name="T12" fmla="*/ 880 w 928"/>
                <a:gd name="T13" fmla="*/ 171 h 194"/>
                <a:gd name="T14" fmla="*/ 928 w 928"/>
                <a:gd name="T15" fmla="*/ 123 h 194"/>
                <a:gd name="T16" fmla="*/ 692 w 928"/>
                <a:gd name="T17" fmla="*/ 0 h 194"/>
                <a:gd name="T18" fmla="*/ 236 w 928"/>
                <a:gd name="T19" fmla="*/ 0 h 194"/>
                <a:gd name="T20" fmla="*/ 0 w 928"/>
                <a:gd name="T21" fmla="*/ 123 h 194"/>
                <a:gd name="T22" fmla="*/ 48 w 928"/>
                <a:gd name="T2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8" h="194">
                  <a:moveTo>
                    <a:pt x="48" y="171"/>
                  </a:moveTo>
                  <a:lnTo>
                    <a:pt x="48" y="171"/>
                  </a:lnTo>
                  <a:cubicBezTo>
                    <a:pt x="50" y="179"/>
                    <a:pt x="51" y="187"/>
                    <a:pt x="51" y="194"/>
                  </a:cubicBezTo>
                  <a:lnTo>
                    <a:pt x="267" y="94"/>
                  </a:lnTo>
                  <a:lnTo>
                    <a:pt x="661" y="94"/>
                  </a:lnTo>
                  <a:lnTo>
                    <a:pt x="877" y="194"/>
                  </a:lnTo>
                  <a:cubicBezTo>
                    <a:pt x="876" y="187"/>
                    <a:pt x="877" y="179"/>
                    <a:pt x="880" y="171"/>
                  </a:cubicBezTo>
                  <a:cubicBezTo>
                    <a:pt x="888" y="147"/>
                    <a:pt x="908" y="128"/>
                    <a:pt x="928" y="123"/>
                  </a:cubicBezTo>
                  <a:lnTo>
                    <a:pt x="692" y="0"/>
                  </a:lnTo>
                  <a:lnTo>
                    <a:pt x="236" y="0"/>
                  </a:lnTo>
                  <a:lnTo>
                    <a:pt x="0" y="123"/>
                  </a:lnTo>
                  <a:cubicBezTo>
                    <a:pt x="20" y="128"/>
                    <a:pt x="40" y="147"/>
                    <a:pt x="48" y="17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604" y="1651"/>
              <a:ext cx="775" cy="277"/>
            </a:xfrm>
            <a:custGeom>
              <a:avLst/>
              <a:gdLst>
                <a:gd name="T0" fmla="*/ 76 w 1599"/>
                <a:gd name="T1" fmla="*/ 276 h 571"/>
                <a:gd name="T2" fmla="*/ 76 w 1599"/>
                <a:gd name="T3" fmla="*/ 276 h 571"/>
                <a:gd name="T4" fmla="*/ 83 w 1599"/>
                <a:gd name="T5" fmla="*/ 310 h 571"/>
                <a:gd name="T6" fmla="*/ 800 w 1599"/>
                <a:gd name="T7" fmla="*/ 146 h 571"/>
                <a:gd name="T8" fmla="*/ 800 w 1599"/>
                <a:gd name="T9" fmla="*/ 407 h 571"/>
                <a:gd name="T10" fmla="*/ 1516 w 1599"/>
                <a:gd name="T11" fmla="*/ 571 h 571"/>
                <a:gd name="T12" fmla="*/ 1516 w 1599"/>
                <a:gd name="T13" fmla="*/ 315 h 571"/>
                <a:gd name="T14" fmla="*/ 1523 w 1599"/>
                <a:gd name="T15" fmla="*/ 276 h 571"/>
                <a:gd name="T16" fmla="*/ 1599 w 1599"/>
                <a:gd name="T17" fmla="*/ 183 h 571"/>
                <a:gd name="T18" fmla="*/ 800 w 1599"/>
                <a:gd name="T19" fmla="*/ 0 h 571"/>
                <a:gd name="T20" fmla="*/ 0 w 1599"/>
                <a:gd name="T21" fmla="*/ 183 h 571"/>
                <a:gd name="T22" fmla="*/ 76 w 1599"/>
                <a:gd name="T23" fmla="*/ 276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9" h="571">
                  <a:moveTo>
                    <a:pt x="76" y="276"/>
                  </a:moveTo>
                  <a:lnTo>
                    <a:pt x="76" y="276"/>
                  </a:lnTo>
                  <a:cubicBezTo>
                    <a:pt x="80" y="288"/>
                    <a:pt x="82" y="299"/>
                    <a:pt x="83" y="310"/>
                  </a:cubicBezTo>
                  <a:lnTo>
                    <a:pt x="800" y="146"/>
                  </a:lnTo>
                  <a:lnTo>
                    <a:pt x="800" y="407"/>
                  </a:lnTo>
                  <a:lnTo>
                    <a:pt x="1516" y="571"/>
                  </a:lnTo>
                  <a:lnTo>
                    <a:pt x="1516" y="315"/>
                  </a:lnTo>
                  <a:cubicBezTo>
                    <a:pt x="1517" y="302"/>
                    <a:pt x="1519" y="289"/>
                    <a:pt x="1523" y="276"/>
                  </a:cubicBezTo>
                  <a:cubicBezTo>
                    <a:pt x="1537" y="235"/>
                    <a:pt x="1566" y="201"/>
                    <a:pt x="1599" y="183"/>
                  </a:cubicBezTo>
                  <a:lnTo>
                    <a:pt x="800" y="0"/>
                  </a:lnTo>
                  <a:lnTo>
                    <a:pt x="0" y="183"/>
                  </a:lnTo>
                  <a:cubicBezTo>
                    <a:pt x="33" y="201"/>
                    <a:pt x="63" y="235"/>
                    <a:pt x="76" y="27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EditPoints="1"/>
            </p:cNvSpPr>
            <p:nvPr userDrawn="1"/>
          </p:nvSpPr>
          <p:spPr bwMode="auto">
            <a:xfrm>
              <a:off x="1443" y="1931"/>
              <a:ext cx="1097" cy="572"/>
            </a:xfrm>
            <a:custGeom>
              <a:avLst/>
              <a:gdLst>
                <a:gd name="T0" fmla="*/ 1636 w 2263"/>
                <a:gd name="T1" fmla="*/ 489 h 1181"/>
                <a:gd name="T2" fmla="*/ 1636 w 2263"/>
                <a:gd name="T3" fmla="*/ 489 h 1181"/>
                <a:gd name="T4" fmla="*/ 1851 w 2263"/>
                <a:gd name="T5" fmla="*/ 745 h 1181"/>
                <a:gd name="T6" fmla="*/ 1636 w 2263"/>
                <a:gd name="T7" fmla="*/ 1000 h 1181"/>
                <a:gd name="T8" fmla="*/ 1421 w 2263"/>
                <a:gd name="T9" fmla="*/ 745 h 1181"/>
                <a:gd name="T10" fmla="*/ 1636 w 2263"/>
                <a:gd name="T11" fmla="*/ 489 h 1181"/>
                <a:gd name="T12" fmla="*/ 1636 w 2263"/>
                <a:gd name="T13" fmla="*/ 489 h 1181"/>
                <a:gd name="T14" fmla="*/ 108 w 2263"/>
                <a:gd name="T15" fmla="*/ 390 h 1181"/>
                <a:gd name="T16" fmla="*/ 108 w 2263"/>
                <a:gd name="T17" fmla="*/ 390 h 1181"/>
                <a:gd name="T18" fmla="*/ 119 w 2263"/>
                <a:gd name="T19" fmla="*/ 445 h 1181"/>
                <a:gd name="T20" fmla="*/ 120 w 2263"/>
                <a:gd name="T21" fmla="*/ 450 h 1181"/>
                <a:gd name="T22" fmla="*/ 120 w 2263"/>
                <a:gd name="T23" fmla="*/ 470 h 1181"/>
                <a:gd name="T24" fmla="*/ 1127 w 2263"/>
                <a:gd name="T25" fmla="*/ 240 h 1181"/>
                <a:gd name="T26" fmla="*/ 1127 w 2263"/>
                <a:gd name="T27" fmla="*/ 1082 h 1181"/>
                <a:gd name="T28" fmla="*/ 1132 w 2263"/>
                <a:gd name="T29" fmla="*/ 1082 h 1181"/>
                <a:gd name="T30" fmla="*/ 2144 w 2263"/>
                <a:gd name="T31" fmla="*/ 1181 h 1181"/>
                <a:gd name="T32" fmla="*/ 2144 w 2263"/>
                <a:gd name="T33" fmla="*/ 450 h 1181"/>
                <a:gd name="T34" fmla="*/ 2144 w 2263"/>
                <a:gd name="T35" fmla="*/ 445 h 1181"/>
                <a:gd name="T36" fmla="*/ 2155 w 2263"/>
                <a:gd name="T37" fmla="*/ 390 h 1181"/>
                <a:gd name="T38" fmla="*/ 2263 w 2263"/>
                <a:gd name="T39" fmla="*/ 257 h 1181"/>
                <a:gd name="T40" fmla="*/ 1132 w 2263"/>
                <a:gd name="T41" fmla="*/ 0 h 1181"/>
                <a:gd name="T42" fmla="*/ 0 w 2263"/>
                <a:gd name="T43" fmla="*/ 257 h 1181"/>
                <a:gd name="T44" fmla="*/ 108 w 2263"/>
                <a:gd name="T45" fmla="*/ 39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63" h="1181">
                  <a:moveTo>
                    <a:pt x="1636" y="489"/>
                  </a:moveTo>
                  <a:lnTo>
                    <a:pt x="1636" y="489"/>
                  </a:lnTo>
                  <a:cubicBezTo>
                    <a:pt x="1755" y="489"/>
                    <a:pt x="1851" y="604"/>
                    <a:pt x="1851" y="745"/>
                  </a:cubicBezTo>
                  <a:cubicBezTo>
                    <a:pt x="1851" y="886"/>
                    <a:pt x="1755" y="1000"/>
                    <a:pt x="1636" y="1000"/>
                  </a:cubicBezTo>
                  <a:cubicBezTo>
                    <a:pt x="1517" y="1000"/>
                    <a:pt x="1421" y="886"/>
                    <a:pt x="1421" y="745"/>
                  </a:cubicBezTo>
                  <a:cubicBezTo>
                    <a:pt x="1421" y="604"/>
                    <a:pt x="1517" y="489"/>
                    <a:pt x="1636" y="489"/>
                  </a:cubicBezTo>
                  <a:lnTo>
                    <a:pt x="1636" y="489"/>
                  </a:lnTo>
                  <a:close/>
                  <a:moveTo>
                    <a:pt x="108" y="390"/>
                  </a:moveTo>
                  <a:lnTo>
                    <a:pt x="108" y="390"/>
                  </a:lnTo>
                  <a:cubicBezTo>
                    <a:pt x="115" y="409"/>
                    <a:pt x="118" y="427"/>
                    <a:pt x="119" y="445"/>
                  </a:cubicBezTo>
                  <a:cubicBezTo>
                    <a:pt x="119" y="446"/>
                    <a:pt x="119" y="448"/>
                    <a:pt x="120" y="450"/>
                  </a:cubicBezTo>
                  <a:lnTo>
                    <a:pt x="120" y="470"/>
                  </a:lnTo>
                  <a:lnTo>
                    <a:pt x="1127" y="240"/>
                  </a:lnTo>
                  <a:lnTo>
                    <a:pt x="1127" y="1082"/>
                  </a:lnTo>
                  <a:lnTo>
                    <a:pt x="1132" y="1082"/>
                  </a:lnTo>
                  <a:lnTo>
                    <a:pt x="2144" y="1181"/>
                  </a:lnTo>
                  <a:lnTo>
                    <a:pt x="2144" y="450"/>
                  </a:lnTo>
                  <a:cubicBezTo>
                    <a:pt x="2144" y="448"/>
                    <a:pt x="2144" y="446"/>
                    <a:pt x="2144" y="445"/>
                  </a:cubicBezTo>
                  <a:cubicBezTo>
                    <a:pt x="2145" y="427"/>
                    <a:pt x="2149" y="409"/>
                    <a:pt x="2155" y="390"/>
                  </a:cubicBezTo>
                  <a:cubicBezTo>
                    <a:pt x="2175" y="332"/>
                    <a:pt x="2216" y="284"/>
                    <a:pt x="2263" y="257"/>
                  </a:cubicBezTo>
                  <a:lnTo>
                    <a:pt x="1132" y="0"/>
                  </a:lnTo>
                  <a:lnTo>
                    <a:pt x="0" y="257"/>
                  </a:lnTo>
                  <a:cubicBezTo>
                    <a:pt x="48" y="284"/>
                    <a:pt x="89" y="332"/>
                    <a:pt x="108" y="39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 userDrawn="1"/>
          </p:nvSpPr>
          <p:spPr bwMode="auto">
            <a:xfrm>
              <a:off x="0" y="2409"/>
              <a:ext cx="2528" cy="835"/>
            </a:xfrm>
            <a:custGeom>
              <a:avLst/>
              <a:gdLst>
                <a:gd name="T0" fmla="*/ 5142 w 5215"/>
                <a:gd name="T1" fmla="*/ 1723 h 1723"/>
                <a:gd name="T2" fmla="*/ 5142 w 5215"/>
                <a:gd name="T3" fmla="*/ 1723 h 1723"/>
                <a:gd name="T4" fmla="*/ 5121 w 5215"/>
                <a:gd name="T5" fmla="*/ 1468 h 1723"/>
                <a:gd name="T6" fmla="*/ 5122 w 5215"/>
                <a:gd name="T7" fmla="*/ 617 h 1723"/>
                <a:gd name="T8" fmla="*/ 5132 w 5215"/>
                <a:gd name="T9" fmla="*/ 487 h 1723"/>
                <a:gd name="T10" fmla="*/ 5215 w 5215"/>
                <a:gd name="T11" fmla="*/ 370 h 1723"/>
                <a:gd name="T12" fmla="*/ 5121 w 5215"/>
                <a:gd name="T13" fmla="*/ 361 h 1723"/>
                <a:gd name="T14" fmla="*/ 4105 w 5215"/>
                <a:gd name="T15" fmla="*/ 262 h 1723"/>
                <a:gd name="T16" fmla="*/ 3090 w 5215"/>
                <a:gd name="T17" fmla="*/ 361 h 1723"/>
                <a:gd name="T18" fmla="*/ 2995 w 5215"/>
                <a:gd name="T19" fmla="*/ 370 h 1723"/>
                <a:gd name="T20" fmla="*/ 3078 w 5215"/>
                <a:gd name="T21" fmla="*/ 487 h 1723"/>
                <a:gd name="T22" fmla="*/ 3088 w 5215"/>
                <a:gd name="T23" fmla="*/ 559 h 1723"/>
                <a:gd name="T24" fmla="*/ 3091 w 5215"/>
                <a:gd name="T25" fmla="*/ 559 h 1723"/>
                <a:gd name="T26" fmla="*/ 4105 w 5215"/>
                <a:gd name="T27" fmla="*/ 466 h 1723"/>
                <a:gd name="T28" fmla="*/ 4105 w 5215"/>
                <a:gd name="T29" fmla="*/ 1722 h 1723"/>
                <a:gd name="T30" fmla="*/ 3151 w 5215"/>
                <a:gd name="T31" fmla="*/ 1723 h 1723"/>
                <a:gd name="T32" fmla="*/ 3151 w 5215"/>
                <a:gd name="T33" fmla="*/ 1723 h 1723"/>
                <a:gd name="T34" fmla="*/ 1922 w 5215"/>
                <a:gd name="T35" fmla="*/ 874 h 1723"/>
                <a:gd name="T36" fmla="*/ 1456 w 5215"/>
                <a:gd name="T37" fmla="*/ 961 h 1723"/>
                <a:gd name="T38" fmla="*/ 207 w 5215"/>
                <a:gd name="T39" fmla="*/ 0 h 1723"/>
                <a:gd name="T40" fmla="*/ 13 w 5215"/>
                <a:gd name="T41" fmla="*/ 14 h 1723"/>
                <a:gd name="T42" fmla="*/ 13 w 5215"/>
                <a:gd name="T43" fmla="*/ 112 h 1723"/>
                <a:gd name="T44" fmla="*/ 0 w 5215"/>
                <a:gd name="T45" fmla="*/ 1722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15" h="1723">
                  <a:moveTo>
                    <a:pt x="5142" y="1723"/>
                  </a:moveTo>
                  <a:lnTo>
                    <a:pt x="5142" y="1723"/>
                  </a:lnTo>
                  <a:lnTo>
                    <a:pt x="5121" y="1468"/>
                  </a:lnTo>
                  <a:cubicBezTo>
                    <a:pt x="5121" y="1129"/>
                    <a:pt x="5122" y="644"/>
                    <a:pt x="5122" y="617"/>
                  </a:cubicBezTo>
                  <a:cubicBezTo>
                    <a:pt x="5122" y="575"/>
                    <a:pt x="5122" y="515"/>
                    <a:pt x="5132" y="487"/>
                  </a:cubicBezTo>
                  <a:cubicBezTo>
                    <a:pt x="5148" y="439"/>
                    <a:pt x="5179" y="398"/>
                    <a:pt x="5215" y="370"/>
                  </a:cubicBezTo>
                  <a:lnTo>
                    <a:pt x="5121" y="361"/>
                  </a:lnTo>
                  <a:lnTo>
                    <a:pt x="4105" y="262"/>
                  </a:lnTo>
                  <a:lnTo>
                    <a:pt x="3090" y="361"/>
                  </a:lnTo>
                  <a:lnTo>
                    <a:pt x="2995" y="370"/>
                  </a:lnTo>
                  <a:cubicBezTo>
                    <a:pt x="3032" y="398"/>
                    <a:pt x="3062" y="439"/>
                    <a:pt x="3078" y="487"/>
                  </a:cubicBezTo>
                  <a:cubicBezTo>
                    <a:pt x="3084" y="503"/>
                    <a:pt x="3087" y="531"/>
                    <a:pt x="3088" y="559"/>
                  </a:cubicBezTo>
                  <a:lnTo>
                    <a:pt x="3091" y="559"/>
                  </a:lnTo>
                  <a:lnTo>
                    <a:pt x="4105" y="466"/>
                  </a:lnTo>
                  <a:lnTo>
                    <a:pt x="4105" y="1722"/>
                  </a:lnTo>
                  <a:moveTo>
                    <a:pt x="3151" y="1723"/>
                  </a:moveTo>
                  <a:lnTo>
                    <a:pt x="3151" y="1723"/>
                  </a:lnTo>
                  <a:cubicBezTo>
                    <a:pt x="3034" y="1292"/>
                    <a:pt x="2528" y="874"/>
                    <a:pt x="1922" y="874"/>
                  </a:cubicBezTo>
                  <a:cubicBezTo>
                    <a:pt x="1757" y="874"/>
                    <a:pt x="1600" y="906"/>
                    <a:pt x="1456" y="961"/>
                  </a:cubicBezTo>
                  <a:cubicBezTo>
                    <a:pt x="1396" y="500"/>
                    <a:pt x="860" y="0"/>
                    <a:pt x="207" y="0"/>
                  </a:cubicBezTo>
                  <a:cubicBezTo>
                    <a:pt x="141" y="0"/>
                    <a:pt x="76" y="5"/>
                    <a:pt x="13" y="14"/>
                  </a:cubicBezTo>
                  <a:lnTo>
                    <a:pt x="13" y="112"/>
                  </a:lnTo>
                  <a:lnTo>
                    <a:pt x="0" y="1722"/>
                  </a:lnTo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643" y="2168"/>
              <a:ext cx="209" cy="248"/>
            </a:xfrm>
            <a:custGeom>
              <a:avLst/>
              <a:gdLst>
                <a:gd name="T0" fmla="*/ 0 w 431"/>
                <a:gd name="T1" fmla="*/ 256 h 511"/>
                <a:gd name="T2" fmla="*/ 0 w 431"/>
                <a:gd name="T3" fmla="*/ 256 h 511"/>
                <a:gd name="T4" fmla="*/ 215 w 431"/>
                <a:gd name="T5" fmla="*/ 511 h 511"/>
                <a:gd name="T6" fmla="*/ 431 w 431"/>
                <a:gd name="T7" fmla="*/ 256 h 511"/>
                <a:gd name="T8" fmla="*/ 215 w 431"/>
                <a:gd name="T9" fmla="*/ 0 h 511"/>
                <a:gd name="T10" fmla="*/ 0 w 431"/>
                <a:gd name="T11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511">
                  <a:moveTo>
                    <a:pt x="0" y="256"/>
                  </a:moveTo>
                  <a:lnTo>
                    <a:pt x="0" y="256"/>
                  </a:lnTo>
                  <a:cubicBezTo>
                    <a:pt x="0" y="397"/>
                    <a:pt x="96" y="511"/>
                    <a:pt x="215" y="511"/>
                  </a:cubicBezTo>
                  <a:cubicBezTo>
                    <a:pt x="334" y="511"/>
                    <a:pt x="431" y="397"/>
                    <a:pt x="431" y="256"/>
                  </a:cubicBezTo>
                  <a:cubicBezTo>
                    <a:pt x="431" y="115"/>
                    <a:pt x="334" y="0"/>
                    <a:pt x="215" y="0"/>
                  </a:cubicBezTo>
                  <a:cubicBezTo>
                    <a:pt x="96" y="0"/>
                    <a:pt x="0" y="115"/>
                    <a:pt x="0" y="25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5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versity of the Cumberlands building logo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67"/>
            <a:ext cx="4186445" cy="5015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86" y="1789031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86" y="286559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 descr="Blue bar"/>
          <p:cNvSpPr/>
          <p:nvPr userDrawn="1"/>
        </p:nvSpPr>
        <p:spPr>
          <a:xfrm>
            <a:off x="0" y="-12825"/>
            <a:ext cx="9144000" cy="141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the Cumberland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79" y="4467749"/>
            <a:ext cx="2767912" cy="4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4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Bottom blue bar"/>
          <p:cNvSpPr/>
          <p:nvPr userDrawn="1"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3781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University of hte Cumberland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49" y="4447985"/>
            <a:ext cx="2722902" cy="451267"/>
          </a:xfrm>
          <a:prstGeom prst="rect">
            <a:avLst/>
          </a:prstGeom>
        </p:spPr>
      </p:pic>
      <p:sp>
        <p:nvSpPr>
          <p:cNvPr id="6" name="Rectangle 5" descr="Blue bar"/>
          <p:cNvSpPr/>
          <p:nvPr userDrawn="1"/>
        </p:nvSpPr>
        <p:spPr>
          <a:xfrm>
            <a:off x="0" y="-12825"/>
            <a:ext cx="9144000" cy="141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7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Bottom blue bar"/>
          <p:cNvSpPr/>
          <p:nvPr userDrawn="1"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84732"/>
            <a:ext cx="4038600" cy="30532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84732"/>
            <a:ext cx="4038600" cy="30532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of hte Cumberland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49" y="4447985"/>
            <a:ext cx="2722902" cy="451267"/>
          </a:xfrm>
          <a:prstGeom prst="rect">
            <a:avLst/>
          </a:prstGeom>
        </p:spPr>
      </p:pic>
      <p:sp>
        <p:nvSpPr>
          <p:cNvPr id="8" name="Rectangle 7" descr="Blue bar"/>
          <p:cNvSpPr/>
          <p:nvPr userDrawn="1"/>
        </p:nvSpPr>
        <p:spPr>
          <a:xfrm>
            <a:off x="0" y="-12825"/>
            <a:ext cx="9144000" cy="141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1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Bottom blue bar"/>
          <p:cNvSpPr/>
          <p:nvPr userDrawn="1"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70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706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University of hte Cumberland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49" y="4447985"/>
            <a:ext cx="2722902" cy="451267"/>
          </a:xfrm>
          <a:prstGeom prst="rect">
            <a:avLst/>
          </a:prstGeom>
        </p:spPr>
      </p:pic>
      <p:sp>
        <p:nvSpPr>
          <p:cNvPr id="10" name="Rectangle 9" descr="Blue bar"/>
          <p:cNvSpPr/>
          <p:nvPr userDrawn="1"/>
        </p:nvSpPr>
        <p:spPr>
          <a:xfrm>
            <a:off x="0" y="-12825"/>
            <a:ext cx="9144000" cy="141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descr="Blue bar"/>
          <p:cNvSpPr/>
          <p:nvPr userDrawn="1"/>
        </p:nvSpPr>
        <p:spPr>
          <a:xfrm>
            <a:off x="0" y="-12825"/>
            <a:ext cx="9144000" cy="1410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38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fld id="{CAE00DB7-509E-9F4A-A7F8-2FBF35834697}" type="datetimeFigureOut">
              <a:rPr lang="en-US" smtClean="0"/>
              <a:pPr/>
              <a:t>8/23/2024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10DD1179-C3C5-6243-B3F9-8C26133D32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3" r:id="rId3"/>
    <p:sldLayoutId id="2147483665" r:id="rId4"/>
    <p:sldLayoutId id="2147483666" r:id="rId5"/>
    <p:sldLayoutId id="2147483657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anWhitehead/ITSS-440-M01-PMI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235105" y="914400"/>
            <a:ext cx="8673790" cy="1889261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Management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Information System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PMIS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553737" y="2914650"/>
            <a:ext cx="6036527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introduction to an open-source software that provides a simple, easy-to-use project management tool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40F145-21E6-5E89-401D-6E3CB5DE9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30" y="125095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5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4"/>
    </mc:Choice>
    <mc:Fallback>
      <p:transition spd="slow" advTm="1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Gather, </a:t>
            </a:r>
            <a:r>
              <a:rPr lang="en-US" sz="3600" b="1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Integrate</a:t>
            </a: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and Disseminate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b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 PMIS Solution</a:t>
            </a:r>
          </a:p>
        </p:txBody>
      </p:sp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BE8D264F-B77F-D583-27CD-A68D28676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0" y="148829"/>
            <a:ext cx="914400" cy="914400"/>
          </a:xfrm>
          <a:prstGeom prst="rect">
            <a:avLst/>
          </a:prstGeo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3D62880-FBF6-57F0-B85F-D15DBD166720}"/>
              </a:ext>
            </a:extLst>
          </p:cNvPr>
          <p:cNvSpPr txBox="1">
            <a:spLocks/>
          </p:cNvSpPr>
          <p:nvPr/>
        </p:nvSpPr>
        <p:spPr>
          <a:xfrm>
            <a:off x="8155260" y="176388"/>
            <a:ext cx="9144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500" b="1" dirty="0"/>
              <a:t>Integrate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1100" dirty="0"/>
              <a:t>Information system associates the data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5321F-46D4-4D3B-28DE-6D897E728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78" y="1211766"/>
            <a:ext cx="3025346" cy="30900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CDC8A4-5D41-6DCF-C74C-7C73D9BB4201}"/>
              </a:ext>
            </a:extLst>
          </p:cNvPr>
          <p:cNvSpPr txBox="1">
            <a:spLocks/>
          </p:cNvSpPr>
          <p:nvPr/>
        </p:nvSpPr>
        <p:spPr>
          <a:xfrm>
            <a:off x="3265524" y="1211952"/>
            <a:ext cx="5804136" cy="3091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is associated to projects by the underlying database</a:t>
            </a:r>
          </a:p>
          <a:p>
            <a:r>
              <a:rPr lang="en-US" sz="2000" dirty="0"/>
              <a:t>The database is nearly invisible to the user of the application</a:t>
            </a:r>
          </a:p>
          <a:p>
            <a:r>
              <a:rPr lang="en-US" sz="2000" dirty="0"/>
              <a:t>Menus to assign stakeholders and resources allow the project manager to select stakeholders and resources through simplified menus</a:t>
            </a:r>
          </a:p>
          <a:p>
            <a:r>
              <a:rPr lang="en-US" sz="2000" dirty="0"/>
              <a:t>Resource and stakeholder assignments, tasks, milestones, and requirements are associated to the project for full integration of project data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5B7470-7F84-2CB1-872A-F49BCE4BD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200" y="4656137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9"/>
    </mc:Choice>
    <mc:Fallback>
      <p:transition spd="slow" advTm="3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3">
            <a:hlinkClick r:id="" action="ppaction://media"/>
            <a:extLst>
              <a:ext uri="{FF2B5EF4-FFF2-40B4-BE49-F238E27FC236}">
                <a16:creationId xmlns:a16="http://schemas.microsoft.com/office/drawing/2014/main" id="{6AB55820-B630-A08E-E0E8-215D35883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807" y="0"/>
            <a:ext cx="76723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Gather, Integrate, and </a:t>
            </a:r>
            <a:r>
              <a:rPr lang="en-US" sz="3600" b="1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Disseminate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b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 PMIS Solution</a:t>
            </a:r>
          </a:p>
        </p:txBody>
      </p:sp>
      <p:pic>
        <p:nvPicPr>
          <p:cNvPr id="11" name="Graphic 10" descr="Email outline">
            <a:extLst>
              <a:ext uri="{FF2B5EF4-FFF2-40B4-BE49-F238E27FC236}">
                <a16:creationId xmlns:a16="http://schemas.microsoft.com/office/drawing/2014/main" id="{C9FA79F9-32E9-1AF3-572D-6B893B52F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0" y="205979"/>
            <a:ext cx="914400" cy="914400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2016D35-445D-B60E-1EC3-32B3E134EC2A}"/>
              </a:ext>
            </a:extLst>
          </p:cNvPr>
          <p:cNvSpPr txBox="1">
            <a:spLocks/>
          </p:cNvSpPr>
          <p:nvPr/>
        </p:nvSpPr>
        <p:spPr>
          <a:xfrm>
            <a:off x="8155260" y="205979"/>
            <a:ext cx="9144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050" b="1" dirty="0"/>
              <a:t>Disseminate</a:t>
            </a:r>
          </a:p>
          <a:p>
            <a:pPr marL="0" indent="0" algn="ctr">
              <a:buNone/>
            </a:pPr>
            <a:r>
              <a:rPr lang="en-US" sz="1050" dirty="0"/>
              <a:t>Information is compiled as reports for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DC25F-354F-03B7-1519-6B990CDFF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5" y="1189464"/>
            <a:ext cx="3745240" cy="3939168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B6129-4840-921B-F206-697C5E93F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032" y="1187568"/>
            <a:ext cx="3989393" cy="394106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C35A45D-0669-31CF-DD48-723C36DBFB57}"/>
              </a:ext>
            </a:extLst>
          </p:cNvPr>
          <p:cNvSpPr txBox="1">
            <a:spLocks/>
          </p:cNvSpPr>
          <p:nvPr/>
        </p:nvSpPr>
        <p:spPr>
          <a:xfrm>
            <a:off x="7933391" y="1187568"/>
            <a:ext cx="1155783" cy="3091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• Simplified document export at the click of a button</a:t>
            </a:r>
          </a:p>
          <a:p>
            <a:pPr marL="0" indent="0">
              <a:buNone/>
            </a:pPr>
            <a:r>
              <a:rPr lang="en-US" sz="1400" dirty="0"/>
              <a:t>• Export information as a PDF to easily share project documents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11DBC0-484E-6C28-B89C-94A51673B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4641269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2"/>
    </mc:Choice>
    <mc:Fallback>
      <p:transition spd="slow" advTm="1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4">
            <a:hlinkClick r:id="" action="ppaction://media"/>
            <a:extLst>
              <a:ext uri="{FF2B5EF4-FFF2-40B4-BE49-F238E27FC236}">
                <a16:creationId xmlns:a16="http://schemas.microsoft.com/office/drawing/2014/main" id="{FB496FB9-3F1C-8D38-73B8-B797E1B82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58" y="130465"/>
            <a:ext cx="8615284" cy="1021557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Review: </a:t>
            </a:r>
            <a:b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 Project Management Information System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061" y="1159642"/>
            <a:ext cx="8047878" cy="30403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PMIS is an information system that consists of the tools and techniques used to </a:t>
            </a:r>
            <a:r>
              <a:rPr lang="en-US" u="sng" dirty="0"/>
              <a:t>gather</a:t>
            </a:r>
            <a:r>
              <a:rPr lang="en-US" dirty="0"/>
              <a:t>, </a:t>
            </a:r>
            <a:r>
              <a:rPr lang="en-US" u="sng" dirty="0"/>
              <a:t>integrate</a:t>
            </a:r>
            <a:r>
              <a:rPr lang="en-US" dirty="0"/>
              <a:t>, and </a:t>
            </a:r>
            <a:r>
              <a:rPr lang="en-US" u="sng" dirty="0"/>
              <a:t>disseminate</a:t>
            </a:r>
            <a:r>
              <a:rPr lang="en-US" dirty="0"/>
              <a:t> the outputs of project management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PMIS are </a:t>
            </a:r>
            <a:r>
              <a:rPr lang="en-US" u="sng" dirty="0"/>
              <a:t>costly</a:t>
            </a:r>
            <a:r>
              <a:rPr lang="en-US" dirty="0"/>
              <a:t>, require </a:t>
            </a:r>
            <a:r>
              <a:rPr lang="en-US" u="sng" dirty="0"/>
              <a:t>licensing</a:t>
            </a:r>
            <a:r>
              <a:rPr lang="en-US" dirty="0"/>
              <a:t>, must maintain </a:t>
            </a:r>
            <a:r>
              <a:rPr lang="en-US" u="sng" dirty="0"/>
              <a:t>internet connection</a:t>
            </a:r>
            <a:r>
              <a:rPr lang="en-US" dirty="0"/>
              <a:t> to manage projects, and require </a:t>
            </a:r>
            <a:r>
              <a:rPr lang="en-US" u="sng" dirty="0"/>
              <a:t>accounts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open-source PMIS provides value by being </a:t>
            </a:r>
            <a:r>
              <a:rPr lang="en-US" u="sng" dirty="0"/>
              <a:t>free</a:t>
            </a:r>
            <a:r>
              <a:rPr lang="en-US" dirty="0"/>
              <a:t>, </a:t>
            </a:r>
            <a:r>
              <a:rPr lang="en-US" u="sng" dirty="0"/>
              <a:t>easy</a:t>
            </a:r>
            <a:r>
              <a:rPr lang="en-US" dirty="0"/>
              <a:t> to use, and set up in </a:t>
            </a:r>
            <a:r>
              <a:rPr lang="en-US" u="sng" dirty="0"/>
              <a:t>moments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open-source PMIS meets </a:t>
            </a:r>
            <a:r>
              <a:rPr lang="en-US" u="sng" dirty="0"/>
              <a:t>all the major goals </a:t>
            </a:r>
            <a:r>
              <a:rPr lang="en-US" dirty="0"/>
              <a:t>of a PMIS as described by the </a:t>
            </a:r>
            <a:r>
              <a:rPr lang="en-US" u="sng" dirty="0"/>
              <a:t>Project Management Institute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65AD81-283B-FFBB-DCDA-B12186B02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" y="4656137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16"/>
    </mc:Choice>
    <mc:Fallback>
      <p:transition spd="slow" advTm="5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235105" y="403860"/>
            <a:ext cx="8673790" cy="2399801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Management Information System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PMIS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ITSS-440-M01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235105" y="3120390"/>
            <a:ext cx="8673790" cy="1314450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the free software here:</a:t>
            </a:r>
          </a:p>
          <a:p>
            <a:r>
              <a:rPr lang="en-US" sz="3000" u="sng" dirty="0">
                <a:solidFill>
                  <a:schemeClr val="bg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https://github.com/JordanWhitehead/ITSS-440-M01-PMIS</a:t>
            </a:r>
            <a:r>
              <a:rPr lang="en-US" sz="3000" u="sng" dirty="0">
                <a:solidFill>
                  <a:schemeClr val="bg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8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58" y="709584"/>
            <a:ext cx="8615284" cy="210100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a </a:t>
            </a:r>
            <a:b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Management</a:t>
            </a:r>
            <a:b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Information System? </a:t>
            </a:r>
            <a:b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sz="3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PMIS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86" y="2810587"/>
            <a:ext cx="8047878" cy="1021557"/>
          </a:xfrm>
        </p:spPr>
        <p:txBody>
          <a:bodyPr>
            <a:normAutofit/>
          </a:bodyPr>
          <a:lstStyle/>
          <a:p>
            <a:r>
              <a:rPr lang="en-US" dirty="0"/>
              <a:t>According to the </a:t>
            </a:r>
            <a:r>
              <a:rPr lang="en-US" b="1" dirty="0"/>
              <a:t>Project Management Institute</a:t>
            </a:r>
            <a:r>
              <a:rPr lang="en-US" dirty="0"/>
              <a:t>, a PMIS is an information system that consists of the tools and techniques used to </a:t>
            </a:r>
            <a:r>
              <a:rPr lang="en-US" u="sng" dirty="0"/>
              <a:t>gather</a:t>
            </a:r>
            <a:r>
              <a:rPr lang="en-US" dirty="0"/>
              <a:t>, </a:t>
            </a:r>
            <a:r>
              <a:rPr lang="en-US" u="sng" dirty="0"/>
              <a:t>integrate</a:t>
            </a:r>
            <a:r>
              <a:rPr lang="en-US" dirty="0"/>
              <a:t>, and </a:t>
            </a:r>
            <a:r>
              <a:rPr lang="en-US" u="sng" dirty="0"/>
              <a:t>disseminate</a:t>
            </a:r>
            <a:r>
              <a:rPr lang="en-US" dirty="0"/>
              <a:t> the outputs of project management processes.</a:t>
            </a:r>
            <a:r>
              <a:rPr lang="en-US" sz="1800" dirty="0"/>
              <a:t>*</a:t>
            </a:r>
            <a:r>
              <a:rPr lang="en-US" dirty="0"/>
              <a:t>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78BF30-1D33-85DA-F667-04D883179094}"/>
              </a:ext>
            </a:extLst>
          </p:cNvPr>
          <p:cNvSpPr txBox="1">
            <a:spLocks/>
          </p:cNvSpPr>
          <p:nvPr/>
        </p:nvSpPr>
        <p:spPr>
          <a:xfrm>
            <a:off x="280569" y="4476392"/>
            <a:ext cx="8047878" cy="4183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 Project Management Institute. (2022). 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 Groups: a Practice Guide. Page 288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F7201C-BA33-751D-4330-D68CAA9A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65" y="143779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2"/>
    </mc:Choice>
    <mc:Fallback>
      <p:transition spd="slow" advTm="2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Gather, Integrate, and Disseminate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Outputs of Project Management Processes</a:t>
            </a:r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946A80DC-E8FD-AB4D-5677-09A2374A3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5214" y="1348838"/>
            <a:ext cx="914400" cy="9144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BE8D264F-B77F-D583-27CD-A68D28676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4800" y="1348838"/>
            <a:ext cx="914400" cy="914400"/>
          </a:xfrm>
          <a:prstGeom prst="rect">
            <a:avLst/>
          </a:prstGeom>
        </p:spPr>
      </p:pic>
      <p:pic>
        <p:nvPicPr>
          <p:cNvPr id="11" name="Graphic 10" descr="Email outline">
            <a:extLst>
              <a:ext uri="{FF2B5EF4-FFF2-40B4-BE49-F238E27FC236}">
                <a16:creationId xmlns:a16="http://schemas.microsoft.com/office/drawing/2014/main" id="{C9FA79F9-32E9-1AF3-572D-6B893B52F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4386" y="1348838"/>
            <a:ext cx="914400" cy="914400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13C5C82-529F-99FF-1C16-2D0D8E95C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0966"/>
            <a:ext cx="2553629" cy="123081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Gather</a:t>
            </a:r>
          </a:p>
          <a:p>
            <a:r>
              <a:rPr lang="en-US" dirty="0"/>
              <a:t>Acquire project data</a:t>
            </a:r>
          </a:p>
          <a:p>
            <a:r>
              <a:rPr lang="en-US" dirty="0"/>
              <a:t>Enter data into PMIS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13D62880-FBF6-57F0-B85F-D15DBD166720}"/>
              </a:ext>
            </a:extLst>
          </p:cNvPr>
          <p:cNvSpPr txBox="1">
            <a:spLocks/>
          </p:cNvSpPr>
          <p:nvPr/>
        </p:nvSpPr>
        <p:spPr>
          <a:xfrm>
            <a:off x="3295185" y="2430965"/>
            <a:ext cx="2553629" cy="1230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800" b="1" dirty="0"/>
              <a:t>Integrate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Information system associates the data</a:t>
            </a:r>
          </a:p>
          <a:p>
            <a:endParaRPr lang="en-US" sz="180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2016D35-445D-B60E-1EC3-32B3E134EC2A}"/>
              </a:ext>
            </a:extLst>
          </p:cNvPr>
          <p:cNvSpPr txBox="1">
            <a:spLocks/>
          </p:cNvSpPr>
          <p:nvPr/>
        </p:nvSpPr>
        <p:spPr>
          <a:xfrm>
            <a:off x="6164771" y="2438399"/>
            <a:ext cx="2553629" cy="1873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800" b="1" dirty="0"/>
              <a:t>Disseminate</a:t>
            </a:r>
          </a:p>
          <a:p>
            <a:r>
              <a:rPr lang="en-US" sz="1800" dirty="0"/>
              <a:t>Information is compiled as reports</a:t>
            </a:r>
          </a:p>
          <a:p>
            <a:r>
              <a:rPr lang="en-US" sz="1800" dirty="0"/>
              <a:t>Reports can be exported and distributed</a:t>
            </a:r>
          </a:p>
          <a:p>
            <a:endParaRPr lang="en-US" sz="18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CD089A-F53D-662A-F587-DB12C8F8E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" y="120571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3"/>
    </mc:Choice>
    <mc:Fallback>
      <p:transition spd="slow" advTm="49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Gather, Integrate, and Disseminate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Outputs of Project Management Processes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37817"/>
          </a:xfrm>
        </p:spPr>
        <p:txBody>
          <a:bodyPr>
            <a:normAutofit/>
          </a:bodyPr>
          <a:lstStyle/>
          <a:p>
            <a:r>
              <a:rPr lang="en-US" sz="3000" dirty="0"/>
              <a:t>PMI Process Groups:</a:t>
            </a:r>
          </a:p>
          <a:p>
            <a:pPr lvl="1"/>
            <a:r>
              <a:rPr lang="en-US" u="sng" dirty="0"/>
              <a:t>Initiating</a:t>
            </a:r>
            <a:r>
              <a:rPr lang="en-US" dirty="0"/>
              <a:t>:</a:t>
            </a:r>
          </a:p>
          <a:p>
            <a:pPr lvl="2"/>
            <a:r>
              <a:rPr lang="en-US" sz="2000" dirty="0"/>
              <a:t>Develop Project Charter 		-&gt; 		Project Charter</a:t>
            </a:r>
          </a:p>
          <a:p>
            <a:pPr lvl="2"/>
            <a:r>
              <a:rPr lang="en-US" sz="2000" dirty="0"/>
              <a:t>Identify Stakeholders 			-&gt; 		Stakeholder List</a:t>
            </a:r>
          </a:p>
          <a:p>
            <a:pPr lvl="1"/>
            <a:r>
              <a:rPr lang="en-US" u="sng" dirty="0"/>
              <a:t>Planning</a:t>
            </a:r>
            <a:r>
              <a:rPr lang="en-US" dirty="0"/>
              <a:t>: </a:t>
            </a:r>
            <a:r>
              <a:rPr lang="en-US" sz="1800" dirty="0"/>
              <a:t>(Highlights)</a:t>
            </a:r>
          </a:p>
          <a:p>
            <a:pPr lvl="2"/>
            <a:r>
              <a:rPr lang="en-US" sz="2000" dirty="0"/>
              <a:t>Define &amp; Sequence Activities 	-&gt; 		Sequenced Task List</a:t>
            </a:r>
          </a:p>
          <a:p>
            <a:pPr lvl="2"/>
            <a:r>
              <a:rPr lang="en-US" sz="2000" dirty="0"/>
              <a:t>Resource Management 			-&gt; 		Allocated Resources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31FBE8-8E33-2CBA-8A9C-2BCB16B4F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05" y="239634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7"/>
    </mc:Choice>
    <mc:Fallback>
      <p:transition spd="slow" advTm="40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59" y="328592"/>
            <a:ext cx="6941082" cy="1021556"/>
          </a:xfrm>
        </p:spPr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Existing PMIS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659" y="3460199"/>
            <a:ext cx="5744185" cy="502201"/>
          </a:xfrm>
        </p:spPr>
        <p:txBody>
          <a:bodyPr>
            <a:normAutofit lnSpcReduction="10000"/>
          </a:bodyPr>
          <a:lstStyle/>
          <a:p>
            <a:r>
              <a:rPr lang="en-US" sz="1400" b="1" dirty="0"/>
              <a:t>Capterra</a:t>
            </a:r>
            <a:r>
              <a:rPr lang="en-US" sz="1400" dirty="0"/>
              <a:t>, a vendor research organization, ranks PMIS by surveying customers of well-known vendors </a:t>
            </a:r>
            <a:r>
              <a:rPr lang="en-US" sz="1200" dirty="0"/>
              <a:t>*</a:t>
            </a:r>
            <a:endParaRPr lang="en-US" sz="1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78BF30-1D33-85DA-F667-04D883179094}"/>
              </a:ext>
            </a:extLst>
          </p:cNvPr>
          <p:cNvSpPr txBox="1">
            <a:spLocks/>
          </p:cNvSpPr>
          <p:nvPr/>
        </p:nvSpPr>
        <p:spPr>
          <a:xfrm>
            <a:off x="143659" y="4476392"/>
            <a:ext cx="8047878" cy="4183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Capterra: https://www.capterra.com/project-management-software/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E935E-4DB3-434A-5EC4-998DB4BDB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59" y="1014336"/>
            <a:ext cx="5744185" cy="244586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242BD5E-53A0-A63D-56CE-F6433E90AE5B}"/>
              </a:ext>
            </a:extLst>
          </p:cNvPr>
          <p:cNvSpPr txBox="1">
            <a:spLocks/>
          </p:cNvSpPr>
          <p:nvPr/>
        </p:nvSpPr>
        <p:spPr>
          <a:xfrm>
            <a:off x="5887844" y="912670"/>
            <a:ext cx="3112497" cy="2547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services like Jira, Trello, Asana, and others, require </a:t>
            </a:r>
            <a:r>
              <a:rPr lang="en-US" sz="1800" b="1" dirty="0"/>
              <a:t>costly subscriptions</a:t>
            </a:r>
            <a:r>
              <a:rPr lang="en-US" sz="1800" dirty="0"/>
              <a:t> and are mostly aligned with </a:t>
            </a:r>
            <a:r>
              <a:rPr lang="en-US" sz="1800" b="1" dirty="0"/>
              <a:t>Agile</a:t>
            </a:r>
            <a:r>
              <a:rPr lang="en-US" sz="1800" dirty="0"/>
              <a:t> project management styles.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These services also require </a:t>
            </a:r>
            <a:r>
              <a:rPr lang="en-US" sz="1800" b="1" dirty="0"/>
              <a:t>Internet connectivity and accounts</a:t>
            </a:r>
            <a:r>
              <a:rPr lang="en-US" sz="1800" dirty="0"/>
              <a:t> to utilize their services.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E75AF6-6F4C-7B55-E2D3-1673D2AF7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" y="-6069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9"/>
    </mc:Choice>
    <mc:Fallback>
      <p:transition spd="slow" advTm="6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59" y="328592"/>
            <a:ext cx="6941082" cy="1021556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PMIS As Open-Source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53CB84-0A72-39A2-9EA6-6E51828FA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398" y="944137"/>
            <a:ext cx="7772400" cy="276550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software 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Different from the web application software deployed by large vendors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Often developed by invested community members or professionals in the field related to the purpose of the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Ready out of the box- no accounts, licenses, or fees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Simple to deploy across an organization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could use open-source software as your PMIS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Avoid licensing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Potentially free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accounts required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5B9821-239A-7445-696E-45F7F7B29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56137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84"/>
    </mc:Choice>
    <mc:Fallback>
      <p:transition spd="slow" advTm="5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 Software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b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project management information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E4C81B-EA5B-D815-D3E6-EFF83135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141" y="1264917"/>
            <a:ext cx="4029308" cy="296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Using this open-source PMIS allows project managers to quickly manage project data</a:t>
            </a:r>
          </a:p>
          <a:p>
            <a:r>
              <a:rPr lang="en-US" sz="1600" dirty="0"/>
              <a:t>Record project data like requirements &amp; milestones</a:t>
            </a:r>
          </a:p>
          <a:p>
            <a:r>
              <a:rPr lang="en-US" sz="1600" dirty="0"/>
              <a:t>Maintain stakeholder and resource lists</a:t>
            </a:r>
          </a:p>
          <a:p>
            <a:r>
              <a:rPr lang="en-US" sz="1600" dirty="0"/>
              <a:t>Assign stakeholders and resources to projects and tasks</a:t>
            </a:r>
          </a:p>
          <a:p>
            <a:r>
              <a:rPr lang="en-US" sz="1600" dirty="0"/>
              <a:t>Define and sequence tasks</a:t>
            </a:r>
          </a:p>
          <a:p>
            <a:r>
              <a:rPr lang="en-US" sz="1600" dirty="0"/>
              <a:t>Generate reports: project charter and sequenced task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454043-9D35-9BB9-7CC6-E58E0E9B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" y="1264917"/>
            <a:ext cx="4611157" cy="296917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246157-E245-2983-A488-E85CA2191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656137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1"/>
    </mc:Choice>
    <mc:Fallback>
      <p:transition spd="slow" advTm="4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</a:t>
            </a: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Integrate, and Disseminate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b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Open-Source PMIS Solution</a:t>
            </a:r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946A80DC-E8FD-AB4D-5677-09A2374A3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0" y="177404"/>
            <a:ext cx="914400" cy="914400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13C5C82-529F-99FF-1C16-2D0D8E95C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260" y="205979"/>
            <a:ext cx="914400" cy="914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200" b="1" dirty="0"/>
              <a:t>Gather</a:t>
            </a:r>
          </a:p>
          <a:p>
            <a:pPr marL="0" indent="0" algn="ctr">
              <a:buNone/>
            </a:pPr>
            <a:r>
              <a:rPr lang="en-US" sz="1200" dirty="0"/>
              <a:t>• Acquire project data</a:t>
            </a:r>
          </a:p>
          <a:p>
            <a:pPr marL="0" indent="0" algn="ctr">
              <a:buNone/>
            </a:pPr>
            <a:r>
              <a:rPr lang="en-US" sz="1200" dirty="0"/>
              <a:t>• Enter data into PMIS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AB3713-07BF-A55D-F9FB-62A848283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17213"/>
            <a:ext cx="3252439" cy="3091256"/>
          </a:xfrm>
          <a:prstGeom prst="rect">
            <a:avLst/>
          </a:prstGeom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51E8110-66EB-E642-2B08-89B764882352}"/>
              </a:ext>
            </a:extLst>
          </p:cNvPr>
          <p:cNvSpPr txBox="1">
            <a:spLocks/>
          </p:cNvSpPr>
          <p:nvPr/>
        </p:nvSpPr>
        <p:spPr>
          <a:xfrm>
            <a:off x="3709639" y="1217213"/>
            <a:ext cx="5211337" cy="30912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Project managers can quickly view, add, edit, and delete project data</a:t>
            </a:r>
          </a:p>
          <a:p>
            <a:r>
              <a:rPr lang="en-US" sz="3000" dirty="0"/>
              <a:t>Simplified menu allows project managers to perform all basic actions from a single root menu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983BC2-292D-C294-47E3-A6930D9F1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340" y="4656137"/>
            <a:ext cx="91440" cy="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42"/>
    </mc:Choice>
    <mc:Fallback>
      <p:transition spd="slow" advTm="34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2">
            <a:hlinkClick r:id="" action="ppaction://media"/>
            <a:extLst>
              <a:ext uri="{FF2B5EF4-FFF2-40B4-BE49-F238E27FC236}">
                <a16:creationId xmlns:a16="http://schemas.microsoft.com/office/drawing/2014/main" id="{4FB2A9A3-C6BA-1A7E-C810-9E1BF0B28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806" y="0"/>
            <a:ext cx="7672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mberlands">
      <a:dk1>
        <a:srgbClr val="B21E28"/>
      </a:dk1>
      <a:lt1>
        <a:sysClr val="window" lastClr="FFFFFF"/>
      </a:lt1>
      <a:dk2>
        <a:srgbClr val="003B70"/>
      </a:dk2>
      <a:lt2>
        <a:srgbClr val="D1D3D4"/>
      </a:lt2>
      <a:accent1>
        <a:srgbClr val="646569"/>
      </a:accent1>
      <a:accent2>
        <a:srgbClr val="FFCF00"/>
      </a:accent2>
      <a:accent3>
        <a:srgbClr val="009300"/>
      </a:accent3>
      <a:accent4>
        <a:srgbClr val="6E1E28"/>
      </a:accent4>
      <a:accent5>
        <a:srgbClr val="002670"/>
      </a:accent5>
      <a:accent6>
        <a:srgbClr val="9FA1A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668</Words>
  <Application>Microsoft Office PowerPoint</Application>
  <PresentationFormat>On-screen Show (16:9)</PresentationFormat>
  <Paragraphs>70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Project Management Information System (PMIS)</vt:lpstr>
      <vt:lpstr>What is a  Project Management Information System?  (PMIS)</vt:lpstr>
      <vt:lpstr>Gather, Integrate, and Disseminate: Outputs of Project Management Processes</vt:lpstr>
      <vt:lpstr>Gather, Integrate, and Disseminate: Outputs of Project Management Processes</vt:lpstr>
      <vt:lpstr>Existing PMIS</vt:lpstr>
      <vt:lpstr>PMIS As Open-Source Software</vt:lpstr>
      <vt:lpstr>Open-source Software:  A project management information system</vt:lpstr>
      <vt:lpstr>Gather, Integrate, and Disseminate: Open-Source PMIS Solution</vt:lpstr>
      <vt:lpstr>PowerPoint Presentation</vt:lpstr>
      <vt:lpstr>Gather, Integrate, and Disseminate: Open-Source PMIS Solution</vt:lpstr>
      <vt:lpstr>PowerPoint Presentation</vt:lpstr>
      <vt:lpstr>Gather, Integrate, and Disseminate: Open-Source PMIS Solution</vt:lpstr>
      <vt:lpstr>PowerPoint Presentation</vt:lpstr>
      <vt:lpstr>Review:  Open-source Project Management Information System</vt:lpstr>
      <vt:lpstr>Open-Source Project Management Information System (PMIS) ITSS-440-M01</vt:lpstr>
    </vt:vector>
  </TitlesOfParts>
  <Manager/>
  <Company>University of the Cumberlands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Timothy Jordan Whitehead</dc:creator>
  <cp:keywords/>
  <dc:description/>
  <cp:lastModifiedBy>Jordan Whitehead</cp:lastModifiedBy>
  <cp:revision>29</cp:revision>
  <dcterms:created xsi:type="dcterms:W3CDTF">2017-07-26T18:43:58Z</dcterms:created>
  <dcterms:modified xsi:type="dcterms:W3CDTF">2024-08-23T20:39:51Z</dcterms:modified>
  <cp:category/>
</cp:coreProperties>
</file>